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5" r:id="rId3"/>
    <p:sldId id="257" r:id="rId4"/>
    <p:sldId id="258" r:id="rId5"/>
    <p:sldId id="259" r:id="rId6"/>
    <p:sldId id="260" r:id="rId7"/>
    <p:sldId id="261" r:id="rId8"/>
    <p:sldId id="262" r:id="rId9"/>
    <p:sldId id="263" r:id="rId10"/>
    <p:sldId id="266"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8" autoAdjust="0"/>
    <p:restoredTop sz="94643" autoAdjust="0"/>
  </p:normalViewPr>
  <p:slideViewPr>
    <p:cSldViewPr>
      <p:cViewPr>
        <p:scale>
          <a:sx n="118" d="100"/>
          <a:sy n="118" d="100"/>
        </p:scale>
        <p:origin x="-115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522F60C-A257-4C50-902C-2CBA39315959}" type="datetimeFigureOut">
              <a:rPr lang="ru-RU"/>
              <a:pPr>
                <a:defRPr/>
              </a:pPr>
              <a:t>09.02.2015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EF7190C-745A-4A0D-A4E7-4907FDAB1BB9}" type="slidenum">
              <a:rPr lang="ru-RU"/>
              <a:pPr>
                <a:defRPr/>
              </a:pPr>
              <a:t>‹#›</a:t>
            </a:fld>
            <a:endParaRPr lang="ru-RU"/>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00E4CFD-5F05-452D-A4F7-9BABBE1381BA}" type="datetimeFigureOut">
              <a:rPr lang="ru-RU"/>
              <a:pPr>
                <a:defRPr/>
              </a:pPr>
              <a:t>09.02.2015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CD8757C-2554-49C0-8AA7-E35008630F35}" type="slidenum">
              <a:rPr lang="ru-RU"/>
              <a:pPr>
                <a:defRPr/>
              </a:pPr>
              <a:t>‹#›</a:t>
            </a:fld>
            <a:endParaRPr lang="ru-RU"/>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17A3D68A-BE5D-413A-95FB-72D06A47B2F5}" type="datetimeFigureOut">
              <a:rPr lang="ru-RU"/>
              <a:pPr>
                <a:defRPr/>
              </a:pPr>
              <a:t>09.02.2015</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CA04E013-6507-4820-A00F-44E0E791DEA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7ED0F7B8-071C-43CD-922C-396ACB4B981C}" type="datetimeFigureOut">
              <a:rPr lang="ru-RU"/>
              <a:pPr>
                <a:defRPr/>
              </a:pPr>
              <a:t>09.02.2015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3EB08104-E587-4CD0-9047-BC8D086E528B}" type="slidenum">
              <a:rPr lang="ru-RU"/>
              <a:pPr>
                <a:defRPr/>
              </a:pPr>
              <a:t>‹#›</a:t>
            </a:fld>
            <a:endParaRPr lang="ru-RU"/>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A3A00062-3253-4CFF-B158-A4BE4C4DECA4}" type="datetimeFigureOut">
              <a:rPr lang="ru-RU"/>
              <a:pPr>
                <a:defRPr/>
              </a:pPr>
              <a:t>09.02.2015</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97538DE4-A204-4D3E-A4AA-A1CFA4088700}" type="slidenum">
              <a:rPr lang="ru-RU"/>
              <a:pPr>
                <a:defRPr/>
              </a:pPr>
              <a:t>‹#›</a:t>
            </a:fld>
            <a:endParaRPr lang="ru-RU"/>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6F25FB8D-C5FD-4701-8F3E-78D44CBE2239}" type="datetimeFigureOut">
              <a:rPr lang="ru-RU"/>
              <a:pPr>
                <a:defRPr/>
              </a:pPr>
              <a:t>09.02.2015</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F3824BF8-CCEF-40A7-8BF1-931A43859E61}" type="slidenum">
              <a:rPr lang="ru-RU"/>
              <a:pPr>
                <a:defRPr/>
              </a:pPr>
              <a:t>‹#›</a:t>
            </a:fld>
            <a:endParaRPr lang="ru-RU"/>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644C1D28-BA29-4530-806B-3AFA149C0D17}" type="datetimeFigureOut">
              <a:rPr lang="ru-RU"/>
              <a:pPr>
                <a:defRPr/>
              </a:pPr>
              <a:t>09.02.2015</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07CCB428-F065-4A65-BAC2-2849B8FCBC7D}" type="slidenum">
              <a:rPr lang="ru-RU"/>
              <a:pPr>
                <a:defRPr/>
              </a:pPr>
              <a:t>‹#›</a:t>
            </a:fld>
            <a:endParaRPr lang="ru-RU"/>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5391E9A5-ABC2-40C7-9783-8E652CCEC876}" type="datetimeFigureOut">
              <a:rPr lang="ru-RU"/>
              <a:pPr>
                <a:defRPr/>
              </a:pPr>
              <a:t>09.02.2015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pPr>
              <a:defRPr/>
            </a:pPr>
            <a:fld id="{72B67342-00D3-4EAC-AC64-D654B1AFA248}" type="slidenum">
              <a:rPr lang="ru-RU"/>
              <a:pPr>
                <a:defRPr/>
              </a:pPr>
              <a:t>‹#›</a:t>
            </a:fld>
            <a:endParaRPr lang="ru-RU"/>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A4150BA1-F493-4944-A65D-9BF859D299D9}" type="datetimeFigureOut">
              <a:rPr lang="ru-RU"/>
              <a:pPr>
                <a:defRPr/>
              </a:pPr>
              <a:t>09.02.2015</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4B0996F9-7CD7-4023-8E0E-24F63C70E318}" type="slidenum">
              <a:rPr lang="ru-RU"/>
              <a:pPr>
                <a:defRPr/>
              </a:pPr>
              <a:t>‹#›</a:t>
            </a:fld>
            <a:endParaRPr lang="ru-RU"/>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18A5A9C-608D-4902-9FDF-00145CBB8FB3}" type="datetimeFigureOut">
              <a:rPr lang="ru-RU"/>
              <a:pPr>
                <a:defRPr/>
              </a:pPr>
              <a:t>09.02.2015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0B6A317-F1DF-4CD7-8434-68CF1E5DD3CD}" type="slidenum">
              <a:rPr lang="ru-RU"/>
              <a:pPr>
                <a:defRPr/>
              </a:pPr>
              <a:t>‹#›</a:t>
            </a:fld>
            <a:endParaRPr lang="ru-RU"/>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2465D9EB-53D9-422D-906E-683B68ABD3DE}" type="datetimeFigureOut">
              <a:rPr lang="ru-RU"/>
              <a:pPr>
                <a:defRPr/>
              </a:pPr>
              <a:t>09.02.2015</a:t>
            </a:fld>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4042660A-7CA9-4275-B992-2FB0EE6CF715}"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9" r:id="rId5"/>
    <p:sldLayoutId id="2147483668" r:id="rId6"/>
    <p:sldLayoutId id="2147483674" r:id="rId7"/>
    <p:sldLayoutId id="2147483675" r:id="rId8"/>
    <p:sldLayoutId id="2147483667" r:id="rId9"/>
    <p:sldLayoutId id="2147483666" r:id="rId10"/>
  </p:sldLayoutIdLst>
  <p:transition spd="med">
    <p:dissolve/>
  </p:transition>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0BD0D9"/>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10CF9B"/>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http://www.neveroyatno.info/_nw/14/21646204.jpg"/>
          <p:cNvPicPr>
            <a:picLocks noChangeAspect="1" noChangeArrowheads="1"/>
          </p:cNvPicPr>
          <p:nvPr/>
        </p:nvPicPr>
        <p:blipFill>
          <a:blip r:embed="rId2"/>
          <a:srcRect/>
          <a:stretch>
            <a:fillRect/>
          </a:stretch>
        </p:blipFill>
        <p:spPr bwMode="auto">
          <a:xfrm>
            <a:off x="-1643063" y="-785813"/>
            <a:ext cx="11296651" cy="7643813"/>
          </a:xfrm>
          <a:prstGeom prst="rect">
            <a:avLst/>
          </a:prstGeom>
          <a:noFill/>
          <a:ln w="9525">
            <a:noFill/>
            <a:miter lim="800000"/>
            <a:headEnd/>
            <a:tailEnd/>
          </a:ln>
        </p:spPr>
      </p:pic>
      <p:sp>
        <p:nvSpPr>
          <p:cNvPr id="2" name="Заголовок 1"/>
          <p:cNvSpPr>
            <a:spLocks noGrp="1"/>
          </p:cNvSpPr>
          <p:nvPr>
            <p:ph type="title"/>
          </p:nvPr>
        </p:nvSpPr>
        <p:spPr>
          <a:xfrm flipH="1">
            <a:off x="3465513" y="273050"/>
            <a:ext cx="46037" cy="227013"/>
          </a:xfrm>
        </p:spPr>
        <p:txBody>
          <a:bodyPr>
            <a:normAutofit fontScale="90000"/>
          </a:bodyPr>
          <a:lstStyle/>
          <a:p>
            <a:pPr fontAlgn="auto">
              <a:spcAft>
                <a:spcPts val="0"/>
              </a:spcAft>
              <a:defRPr/>
            </a:pPr>
            <a:endParaRPr lang="ru-RU" b="0" dirty="0">
              <a:solidFill>
                <a:schemeClr val="tx1"/>
              </a:solidFill>
            </a:endParaRPr>
          </a:p>
        </p:txBody>
      </p:sp>
      <p:sp>
        <p:nvSpPr>
          <p:cNvPr id="14339" name="Текст 3"/>
          <p:cNvSpPr>
            <a:spLocks noGrp="1"/>
          </p:cNvSpPr>
          <p:nvPr>
            <p:ph type="body" idx="2"/>
          </p:nvPr>
        </p:nvSpPr>
        <p:spPr>
          <a:xfrm>
            <a:off x="142875" y="857250"/>
            <a:ext cx="5857875" cy="1928813"/>
          </a:xfrm>
        </p:spPr>
        <p:txBody>
          <a:bodyPr/>
          <a:lstStyle/>
          <a:p>
            <a:r>
              <a:rPr lang="ru-RU" sz="1800" smtClean="0">
                <a:latin typeface="Times New Roman" pitchFamily="18" charset="0"/>
                <a:cs typeface="Times New Roman" pitchFamily="18" charset="0"/>
              </a:rPr>
              <a:t>Валаамский архипелаг обладает редкой и удивительной по красоте природой. На сравнительно небольшой территории насчитывается около 480 видов растений, присущих различным природным ареалам, встречается более 200 видов птиц, обитают лоси, зайцы, белки, лисы. На безлюдных островах архипелага можно увидеть лежбища занесенной в Красную Книгу ладожской нерпы, здесь ловится лосось, палия, сиг, хариус и другие ценные виды рыб.</a:t>
            </a:r>
          </a:p>
        </p:txBody>
      </p:sp>
      <p:sp>
        <p:nvSpPr>
          <p:cNvPr id="3" name="Содержимое 2"/>
          <p:cNvSpPr>
            <a:spLocks noGrp="1"/>
          </p:cNvSpPr>
          <p:nvPr>
            <p:ph sz="half" idx="1"/>
          </p:nvPr>
        </p:nvSpPr>
        <p:spPr>
          <a:xfrm flipH="1" flipV="1">
            <a:off x="8686800" y="6126163"/>
            <a:ext cx="46038" cy="46037"/>
          </a:xfrm>
        </p:spPr>
        <p:txBody>
          <a:bodyPr>
            <a:normAutofit fontScale="25000" lnSpcReduction="20000"/>
          </a:bodyPr>
          <a:lstStyle/>
          <a:p>
            <a:pPr marL="420624" indent="-384048" fontAlgn="auto">
              <a:spcAft>
                <a:spcPts val="0"/>
              </a:spcAft>
              <a:buFont typeface="Wingdings 2"/>
              <a:buChar char=""/>
              <a:defRPr/>
            </a:pPr>
            <a:endParaRPr lang="ru-RU" dirty="0"/>
          </a:p>
        </p:txBody>
      </p:sp>
      <p:pic>
        <p:nvPicPr>
          <p:cNvPr id="4" name="Заголовок 1"/>
          <p:cNvPicPr>
            <a:picLocks noChangeArrowheads="1"/>
          </p:cNvPicPr>
          <p:nvPr/>
        </p:nvPicPr>
        <p:blipFill>
          <a:blip r:embed="rId3"/>
          <a:srcRect/>
          <a:stretch>
            <a:fillRect/>
          </a:stretch>
        </p:blipFill>
        <p:spPr bwMode="auto">
          <a:xfrm>
            <a:off x="3419475" y="2924175"/>
            <a:ext cx="5991225" cy="3546475"/>
          </a:xfrm>
          <a:prstGeom prst="rect">
            <a:avLst/>
          </a:prstGeom>
          <a:noFill/>
          <a:ln w="9525">
            <a:noFill/>
            <a:miter lim="800000"/>
            <a:headEnd/>
            <a:tailEnd/>
          </a:ln>
        </p:spPr>
      </p:pic>
      <p:sp>
        <p:nvSpPr>
          <p:cNvPr id="14343" name="Прямоугольник 4"/>
          <p:cNvSpPr>
            <a:spLocks noChangeArrowheads="1"/>
          </p:cNvSpPr>
          <p:nvPr/>
        </p:nvSpPr>
        <p:spPr bwMode="auto">
          <a:xfrm>
            <a:off x="5572125" y="5143500"/>
            <a:ext cx="3270250" cy="1200150"/>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Презентацию выполнил	</a:t>
            </a:r>
          </a:p>
          <a:p>
            <a:r>
              <a:rPr lang="ru-RU">
                <a:latin typeface="Times New Roman" pitchFamily="18" charset="0"/>
                <a:cs typeface="Times New Roman" pitchFamily="18" charset="0"/>
              </a:rPr>
              <a:t>Ученик 10</a:t>
            </a:r>
            <a:r>
              <a:rPr lang="en-US">
                <a:latin typeface="Times New Roman" pitchFamily="18" charset="0"/>
                <a:cs typeface="Times New Roman" pitchFamily="18" charset="0"/>
              </a:rPr>
              <a:t> </a:t>
            </a:r>
            <a:r>
              <a:rPr lang="ru-RU">
                <a:latin typeface="Times New Roman" pitchFamily="18" charset="0"/>
                <a:cs typeface="Times New Roman" pitchFamily="18" charset="0"/>
              </a:rPr>
              <a:t>Б класса </a:t>
            </a:r>
          </a:p>
          <a:p>
            <a:r>
              <a:rPr lang="ru-RU">
                <a:latin typeface="Times New Roman" pitchFamily="18" charset="0"/>
                <a:cs typeface="Times New Roman" pitchFamily="18" charset="0"/>
              </a:rPr>
              <a:t>Школы №222</a:t>
            </a:r>
          </a:p>
          <a:p>
            <a:r>
              <a:rPr lang="ru-RU">
                <a:latin typeface="Times New Roman" pitchFamily="18" charset="0"/>
                <a:cs typeface="Times New Roman" pitchFamily="18" charset="0"/>
              </a:rPr>
              <a:t>Кузнецов Никита</a:t>
            </a: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457200" y="1185863"/>
            <a:ext cx="3200400" cy="730250"/>
          </a:xfrm>
        </p:spPr>
        <p:txBody>
          <a:bodyPr/>
          <a:lstStyle/>
          <a:p>
            <a:endParaRPr lang="ru-RU" b="0" smtClean="0">
              <a:solidFill>
                <a:schemeClr val="tx1"/>
              </a:solidFill>
            </a:endParaRPr>
          </a:p>
        </p:txBody>
      </p:sp>
      <p:sp>
        <p:nvSpPr>
          <p:cNvPr id="23554" name="Текст 3"/>
          <p:cNvSpPr>
            <a:spLocks noGrp="1"/>
          </p:cNvSpPr>
          <p:nvPr>
            <p:ph type="body" idx="2"/>
          </p:nvPr>
        </p:nvSpPr>
        <p:spPr>
          <a:xfrm>
            <a:off x="285750" y="4143375"/>
            <a:ext cx="7900988" cy="1482725"/>
          </a:xfrm>
        </p:spPr>
        <p:txBody>
          <a:bodyPr/>
          <a:lstStyle/>
          <a:p>
            <a:r>
              <a:rPr lang="ru-RU" sz="2400" smtClean="0">
                <a:latin typeface="Times New Roman" pitchFamily="18" charset="0"/>
                <a:cs typeface="Times New Roman" pitchFamily="18" charset="0"/>
              </a:rPr>
              <a:t>Прочитав информацию об этом монастыре,  я понял, что там стоит лично побывать и всё посмотреть. Советую всем у кого есть возможность съездить туда.</a:t>
            </a:r>
          </a:p>
        </p:txBody>
      </p:sp>
      <p:sp>
        <p:nvSpPr>
          <p:cNvPr id="3" name="Содержимое 2"/>
          <p:cNvSpPr>
            <a:spLocks noGrp="1"/>
          </p:cNvSpPr>
          <p:nvPr>
            <p:ph sz="half" idx="1"/>
          </p:nvPr>
        </p:nvSpPr>
        <p:spPr>
          <a:xfrm flipH="1">
            <a:off x="8686800" y="6072188"/>
            <a:ext cx="46038" cy="53975"/>
          </a:xfrm>
        </p:spPr>
        <p:txBody>
          <a:bodyPr>
            <a:normAutofit fontScale="25000" lnSpcReduction="20000"/>
          </a:bodyPr>
          <a:lstStyle/>
          <a:p>
            <a:pPr marL="420624" indent="-384048" fontAlgn="auto">
              <a:spcAft>
                <a:spcPts val="0"/>
              </a:spcAft>
              <a:buFont typeface="Wingdings 2"/>
              <a:buChar char=""/>
              <a:defRPr/>
            </a:pPr>
            <a:endParaRPr lang="ru-RU" dirty="0"/>
          </a:p>
        </p:txBody>
      </p:sp>
      <p:pic>
        <p:nvPicPr>
          <p:cNvPr id="24582" name="Picture 6" descr="verba1501 Валаамские скиты"/>
          <p:cNvPicPr>
            <a:picLocks noChangeAspect="1" noChangeArrowheads="1"/>
          </p:cNvPicPr>
          <p:nvPr/>
        </p:nvPicPr>
        <p:blipFill>
          <a:blip r:embed="rId2"/>
          <a:srcRect/>
          <a:stretch>
            <a:fillRect/>
          </a:stretch>
        </p:blipFill>
        <p:spPr bwMode="auto">
          <a:xfrm>
            <a:off x="500034" y="309288"/>
            <a:ext cx="5429250" cy="3781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2000" fill="hold"/>
                                        <p:tgtEl>
                                          <p:spTgt spid="24582"/>
                                        </p:tgtEl>
                                        <p:attrNameLst>
                                          <p:attrName>ppt_x</p:attrName>
                                        </p:attrNameLst>
                                      </p:cBhvr>
                                      <p:tavLst>
                                        <p:tav tm="0">
                                          <p:val>
                                            <p:strVal val="#ppt_x-.2"/>
                                          </p:val>
                                        </p:tav>
                                        <p:tav tm="100000">
                                          <p:val>
                                            <p:strVal val="#ppt_x"/>
                                          </p:val>
                                        </p:tav>
                                      </p:tavLst>
                                    </p:anim>
                                    <p:anim calcmode="lin" valueType="num">
                                      <p:cBhvr>
                                        <p:cTn id="8" dur="2000" fill="hold"/>
                                        <p:tgtEl>
                                          <p:spTgt spid="2458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ttp://www.andreev.org/engine/uploaded/images/2008/11/45VA.jpg"/>
          <p:cNvPicPr>
            <a:picLocks noChangeAspect="1" noChangeArrowheads="1"/>
          </p:cNvPicPr>
          <p:nvPr/>
        </p:nvPicPr>
        <p:blipFill>
          <a:blip r:embed="rId2"/>
          <a:srcRect/>
          <a:stretch>
            <a:fillRect/>
          </a:stretch>
        </p:blipFill>
        <p:spPr bwMode="auto">
          <a:xfrm>
            <a:off x="-1000125" y="0"/>
            <a:ext cx="11757025" cy="6858000"/>
          </a:xfrm>
          <a:prstGeom prst="rect">
            <a:avLst/>
          </a:prstGeom>
          <a:noFill/>
          <a:ln w="9525">
            <a:noFill/>
            <a:miter lim="800000"/>
            <a:headEnd/>
            <a:tailEnd/>
          </a:ln>
        </p:spPr>
      </p:pic>
      <p:sp>
        <p:nvSpPr>
          <p:cNvPr id="2" name="Заголовок 1"/>
          <p:cNvSpPr>
            <a:spLocks noGrp="1"/>
          </p:cNvSpPr>
          <p:nvPr>
            <p:ph type="title"/>
          </p:nvPr>
        </p:nvSpPr>
        <p:spPr>
          <a:xfrm flipH="1">
            <a:off x="-142875" y="-46038"/>
            <a:ext cx="142875" cy="46038"/>
          </a:xfrm>
        </p:spPr>
        <p:txBody>
          <a:bodyPr>
            <a:normAutofit fontScale="90000"/>
          </a:bodyPr>
          <a:lstStyle/>
          <a:p>
            <a:pPr fontAlgn="auto">
              <a:spcAft>
                <a:spcPts val="0"/>
              </a:spcAft>
              <a:defRPr/>
            </a:pPr>
            <a:endParaRPr lang="ru-RU" b="0" dirty="0">
              <a:solidFill>
                <a:schemeClr val="tx1"/>
              </a:solidFill>
              <a:latin typeface="Times New Roman" pitchFamily="18" charset="0"/>
              <a:cs typeface="Times New Roman" pitchFamily="18" charset="0"/>
            </a:endParaRPr>
          </a:p>
        </p:txBody>
      </p:sp>
      <p:sp>
        <p:nvSpPr>
          <p:cNvPr id="15363" name="Текст 3"/>
          <p:cNvSpPr>
            <a:spLocks noGrp="1"/>
          </p:cNvSpPr>
          <p:nvPr>
            <p:ph type="body" idx="2"/>
          </p:nvPr>
        </p:nvSpPr>
        <p:spPr>
          <a:xfrm>
            <a:off x="142875" y="285750"/>
            <a:ext cx="5286375" cy="2928938"/>
          </a:xfrm>
        </p:spPr>
        <p:txBody>
          <a:bodyPr/>
          <a:lstStyle/>
          <a:p>
            <a:r>
              <a:rPr lang="ru-RU" sz="1800" smtClean="0">
                <a:latin typeface="Times New Roman" pitchFamily="18" charset="0"/>
                <a:cs typeface="Times New Roman" pitchFamily="18" charset="0"/>
              </a:rPr>
              <a:t>Большую часть территории Валаама занимают хвойные леса. Широколиственные деревья (дуб, ясень, вяз, тополь и др.), а также пихта, лиственница и кедровая сосна были завезены сюда с материка. Некоторые живописные участки валаамского леса являются в полном смысле слова рукотворными. Особого упоминания заслуживают созданные трудами монастырской братии сады и огороды, необычные для столь северных широт.</a:t>
            </a:r>
          </a:p>
          <a:p>
            <a:r>
              <a:rPr lang="ru-RU" sz="1800" smtClean="0">
                <a:latin typeface="Times New Roman" pitchFamily="18" charset="0"/>
                <a:cs typeface="Times New Roman" pitchFamily="18" charset="0"/>
              </a:rPr>
              <a:t/>
            </a:r>
            <a:br>
              <a:rPr lang="ru-RU" sz="1800" smtClean="0">
                <a:latin typeface="Times New Roman" pitchFamily="18" charset="0"/>
                <a:cs typeface="Times New Roman" pitchFamily="18" charset="0"/>
              </a:rPr>
            </a:br>
            <a:endParaRPr lang="ru-RU" sz="1800" smtClean="0">
              <a:latin typeface="Times New Roman" pitchFamily="18" charset="0"/>
              <a:cs typeface="Times New Roman" pitchFamily="18" charset="0"/>
            </a:endParaRPr>
          </a:p>
        </p:txBody>
      </p:sp>
      <p:sp>
        <p:nvSpPr>
          <p:cNvPr id="3" name="Содержимое 2"/>
          <p:cNvSpPr>
            <a:spLocks noGrp="1"/>
          </p:cNvSpPr>
          <p:nvPr>
            <p:ph sz="half" idx="1"/>
          </p:nvPr>
        </p:nvSpPr>
        <p:spPr>
          <a:xfrm>
            <a:off x="8640763" y="5715000"/>
            <a:ext cx="46037" cy="411163"/>
          </a:xfrm>
        </p:spPr>
        <p:txBody>
          <a:bodyPr>
            <a:normAutofit fontScale="85000" lnSpcReduction="20000"/>
          </a:bodyPr>
          <a:lstStyle/>
          <a:p>
            <a:pPr marL="420624" indent="-384048" fontAlgn="auto">
              <a:spcAft>
                <a:spcPts val="0"/>
              </a:spcAft>
              <a:buFont typeface="Wingdings 2"/>
              <a:buChar char=""/>
              <a:defRPr/>
            </a:pPr>
            <a:endParaRPr lang="ru-RU" dirty="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285750" y="142875"/>
            <a:ext cx="3071813" cy="3071813"/>
          </a:xfrm>
        </p:spPr>
        <p:txBody>
          <a:bodyPr/>
          <a:lstStyle/>
          <a:p>
            <a:r>
              <a:rPr lang="ru-RU" b="0" smtClean="0">
                <a:solidFill>
                  <a:schemeClr val="tx1"/>
                </a:solidFill>
                <a:latin typeface="Times New Roman" pitchFamily="18" charset="0"/>
                <a:cs typeface="Times New Roman" pitchFamily="18" charset="0"/>
              </a:rPr>
              <a:t>Дата начала нового возрождения Валаамского монастыря известна. 14 декабря 1989 года четыре иеромонаха и два послушника первыми из нынешней братии ступили на заснеженный берег Никоновской бухты спустя почти 50 лет после исхода монахов с острова.</a:t>
            </a:r>
          </a:p>
        </p:txBody>
      </p:sp>
      <p:sp>
        <p:nvSpPr>
          <p:cNvPr id="16386" name="Текст 3"/>
          <p:cNvSpPr>
            <a:spLocks noGrp="1"/>
          </p:cNvSpPr>
          <p:nvPr>
            <p:ph type="body" idx="2"/>
          </p:nvPr>
        </p:nvSpPr>
        <p:spPr>
          <a:xfrm>
            <a:off x="457200" y="5715000"/>
            <a:ext cx="1685925" cy="411163"/>
          </a:xfrm>
        </p:spPr>
        <p:txBody>
          <a:bodyPr/>
          <a:lstStyle/>
          <a:p>
            <a:endParaRPr lang="ru-RU" smtClean="0"/>
          </a:p>
        </p:txBody>
      </p:sp>
      <p:sp>
        <p:nvSpPr>
          <p:cNvPr id="16387" name="Содержимое 2"/>
          <p:cNvSpPr>
            <a:spLocks noGrp="1"/>
          </p:cNvSpPr>
          <p:nvPr>
            <p:ph sz="half" idx="1"/>
          </p:nvPr>
        </p:nvSpPr>
        <p:spPr>
          <a:xfrm>
            <a:off x="7572375" y="5214938"/>
            <a:ext cx="1114425" cy="911225"/>
          </a:xfrm>
        </p:spPr>
        <p:txBody>
          <a:bodyPr/>
          <a:lstStyle/>
          <a:p>
            <a:endParaRPr lang="ru-RU" smtClean="0"/>
          </a:p>
        </p:txBody>
      </p:sp>
      <p:pic>
        <p:nvPicPr>
          <p:cNvPr id="1026" name="Picture 2" descr="Экскурсия на Валаам"/>
          <p:cNvPicPr>
            <a:picLocks noChangeAspect="1" noChangeArrowheads="1"/>
          </p:cNvPicPr>
          <p:nvPr/>
        </p:nvPicPr>
        <p:blipFill>
          <a:blip r:embed="rId2"/>
          <a:srcRect/>
          <a:stretch>
            <a:fillRect/>
          </a:stretch>
        </p:blipFill>
        <p:spPr bwMode="auto">
          <a:xfrm>
            <a:off x="3428992" y="2214554"/>
            <a:ext cx="5524496" cy="4143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ppt_x</p:attrName>
                                        </p:attrNameLst>
                                      </p:cBhvr>
                                      <p:tavLst>
                                        <p:tav tm="0">
                                          <p:val>
                                            <p:strVal val="#ppt_x-.2"/>
                                          </p:val>
                                        </p:tav>
                                        <p:tav tm="100000">
                                          <p:val>
                                            <p:strVal val="#ppt_x"/>
                                          </p:val>
                                        </p:tav>
                                      </p:tavLst>
                                    </p:anim>
                                    <p:anim calcmode="lin" valueType="num">
                                      <p:cBhvr>
                                        <p:cTn id="8" dur="2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6038"/>
            <a:ext cx="757238" cy="46038"/>
          </a:xfrm>
        </p:spPr>
        <p:txBody>
          <a:bodyPr>
            <a:normAutofit fontScale="90000"/>
          </a:bodyPr>
          <a:lstStyle/>
          <a:p>
            <a:pPr fontAlgn="auto">
              <a:spcAft>
                <a:spcPts val="0"/>
              </a:spcAft>
              <a:defRPr/>
            </a:pPr>
            <a:endParaRPr lang="ru-RU" b="0" dirty="0">
              <a:solidFill>
                <a:schemeClr val="tx1"/>
              </a:solidFill>
              <a:latin typeface="Times New Roman" pitchFamily="18" charset="0"/>
              <a:cs typeface="Times New Roman" pitchFamily="18" charset="0"/>
            </a:endParaRPr>
          </a:p>
        </p:txBody>
      </p:sp>
      <p:sp>
        <p:nvSpPr>
          <p:cNvPr id="17410" name="Текст 3"/>
          <p:cNvSpPr>
            <a:spLocks noGrp="1"/>
          </p:cNvSpPr>
          <p:nvPr>
            <p:ph type="body" idx="2"/>
          </p:nvPr>
        </p:nvSpPr>
        <p:spPr>
          <a:xfrm>
            <a:off x="6000750" y="357188"/>
            <a:ext cx="3008313" cy="5626100"/>
          </a:xfrm>
        </p:spPr>
        <p:txBody>
          <a:bodyPr/>
          <a:lstStyle/>
          <a:p>
            <a:r>
              <a:rPr lang="ru-RU" sz="1600" smtClean="0">
                <a:latin typeface="Times New Roman" pitchFamily="18" charset="0"/>
                <a:cs typeface="Times New Roman" pitchFamily="18" charset="0"/>
              </a:rPr>
              <a:t>По преданию, во времена распространения христианства апостол Андрей Первозванный  двигался на Север, проповедуя Евангелие. По одной из двух концепций возникновения монастыря спустя 900 лет двое иноков, Сергий и Герман, пришли «из восточных стран»  и основали на одном из островов монашеское братство. Вторая концепция относит основание монастыря к X—XI векам. Она опирается на одну из редакций жития преподобного Авраамия Ростовского, содержащую упоминание о пребывании преподобного на Валааме в X веке, а также на ряд летописных упоминаний о переносе мощей преподобных Сергия и Германа с Валаама в Новгород в 1163 году.</a:t>
            </a:r>
          </a:p>
        </p:txBody>
      </p:sp>
      <p:sp>
        <p:nvSpPr>
          <p:cNvPr id="3" name="Содержимое 2"/>
          <p:cNvSpPr>
            <a:spLocks noGrp="1"/>
          </p:cNvSpPr>
          <p:nvPr>
            <p:ph sz="half" idx="1"/>
          </p:nvPr>
        </p:nvSpPr>
        <p:spPr>
          <a:xfrm flipV="1">
            <a:off x="8501063" y="6126163"/>
            <a:ext cx="185737" cy="46037"/>
          </a:xfrm>
        </p:spPr>
        <p:txBody>
          <a:bodyPr>
            <a:normAutofit fontScale="25000" lnSpcReduction="20000"/>
          </a:bodyPr>
          <a:lstStyle/>
          <a:p>
            <a:pPr marL="420624" indent="-384048" fontAlgn="auto">
              <a:spcAft>
                <a:spcPts val="0"/>
              </a:spcAft>
              <a:buFont typeface="Wingdings 2"/>
              <a:buChar char=""/>
              <a:defRPr/>
            </a:pPr>
            <a:endParaRPr lang="ru-RU" dirty="0"/>
          </a:p>
        </p:txBody>
      </p:sp>
      <p:pic>
        <p:nvPicPr>
          <p:cNvPr id="15362" name="Picture 2" descr="Владимирский скит - Путеводитель по Карелии"/>
          <p:cNvPicPr>
            <a:picLocks noChangeAspect="1" noChangeArrowheads="1"/>
          </p:cNvPicPr>
          <p:nvPr/>
        </p:nvPicPr>
        <p:blipFill>
          <a:blip r:embed="rId2"/>
          <a:srcRect/>
          <a:stretch>
            <a:fillRect/>
          </a:stretch>
        </p:blipFill>
        <p:spPr bwMode="auto">
          <a:xfrm>
            <a:off x="571472" y="3214686"/>
            <a:ext cx="4747360"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4" name="Picture 4" descr="Хор братии Валаамского Свято-Преображенского монастыря &quot; Net23.INFO - Локальный портал сети FTTB Билайн"/>
          <p:cNvPicPr>
            <a:picLocks noChangeAspect="1" noChangeArrowheads="1"/>
          </p:cNvPicPr>
          <p:nvPr/>
        </p:nvPicPr>
        <p:blipFill>
          <a:blip r:embed="rId3"/>
          <a:srcRect/>
          <a:stretch>
            <a:fillRect/>
          </a:stretch>
        </p:blipFill>
        <p:spPr bwMode="auto">
          <a:xfrm>
            <a:off x="571472" y="142852"/>
            <a:ext cx="3714776"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2000" fill="hold"/>
                                        <p:tgtEl>
                                          <p:spTgt spid="15364"/>
                                        </p:tgtEl>
                                        <p:attrNameLst>
                                          <p:attrName>ppt_x</p:attrName>
                                        </p:attrNameLst>
                                      </p:cBhvr>
                                      <p:tavLst>
                                        <p:tav tm="0">
                                          <p:val>
                                            <p:strVal val="#ppt_x-.2"/>
                                          </p:val>
                                        </p:tav>
                                        <p:tav tm="100000">
                                          <p:val>
                                            <p:strVal val="#ppt_x"/>
                                          </p:val>
                                        </p:tav>
                                      </p:tavLst>
                                    </p:anim>
                                    <p:anim calcmode="lin" valueType="num">
                                      <p:cBhvr>
                                        <p:cTn id="8" dur="2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9" dur="2000"/>
                                        <p:tgtEl>
                                          <p:spTgt spid="15364"/>
                                        </p:tgtEl>
                                      </p:cBhvr>
                                    </p:animEffect>
                                  </p:childTnLst>
                                </p:cTn>
                              </p:par>
                              <p:par>
                                <p:cTn id="10" presetID="29" presetClass="entr" presetSubtype="0" fill="hold" nodeType="with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2000" fill="hold"/>
                                        <p:tgtEl>
                                          <p:spTgt spid="15362"/>
                                        </p:tgtEl>
                                        <p:attrNameLst>
                                          <p:attrName>ppt_x</p:attrName>
                                        </p:attrNameLst>
                                      </p:cBhvr>
                                      <p:tavLst>
                                        <p:tav tm="0">
                                          <p:val>
                                            <p:strVal val="#ppt_x-.2"/>
                                          </p:val>
                                        </p:tav>
                                        <p:tav tm="100000">
                                          <p:val>
                                            <p:strVal val="#ppt_x"/>
                                          </p:val>
                                        </p:tav>
                                      </p:tavLst>
                                    </p:anim>
                                    <p:anim calcmode="lin" valueType="num">
                                      <p:cBhvr>
                                        <p:cTn id="13" dur="2000" fill="hold"/>
                                        <p:tgtEl>
                                          <p:spTgt spid="15362"/>
                                        </p:tgtEl>
                                        <p:attrNameLst>
                                          <p:attrName>ppt_y</p:attrName>
                                        </p:attrNameLst>
                                      </p:cBhvr>
                                      <p:tavLst>
                                        <p:tav tm="0">
                                          <p:val>
                                            <p:strVal val="#ppt_y"/>
                                          </p:val>
                                        </p:tav>
                                        <p:tav tm="100000">
                                          <p:val>
                                            <p:strVal val="#ppt_y"/>
                                          </p:val>
                                        </p:tav>
                                      </p:tavLst>
                                    </p:anim>
                                    <p:animEffect transition="in" filter="wipe(right)" prLst="gradientSize: 0.1">
                                      <p:cBhvr>
                                        <p:cTn id="14"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5214938" y="3429000"/>
            <a:ext cx="3429000" cy="2428875"/>
          </a:xfrm>
        </p:spPr>
        <p:txBody>
          <a:bodyPr/>
          <a:lstStyle/>
          <a:p>
            <a:r>
              <a:rPr lang="ru-RU" b="0" smtClean="0">
                <a:solidFill>
                  <a:schemeClr val="tx1"/>
                </a:solidFill>
                <a:latin typeface="Times New Roman" pitchFamily="18" charset="0"/>
                <a:cs typeface="Times New Roman" pitchFamily="18" charset="0"/>
              </a:rPr>
              <a:t>В начале XVII века монастырь был полностью разрушен, а валаамские земли на 100 лет отошли к Швеции. Но в конце Северной войны обитель вновь возродилась, достигнув своего наивысшего расцвета к середине XIX века.</a:t>
            </a:r>
          </a:p>
        </p:txBody>
      </p:sp>
      <p:sp>
        <p:nvSpPr>
          <p:cNvPr id="18434" name="Текст 3"/>
          <p:cNvSpPr>
            <a:spLocks noGrp="1"/>
          </p:cNvSpPr>
          <p:nvPr>
            <p:ph type="body" idx="2"/>
          </p:nvPr>
        </p:nvSpPr>
        <p:spPr>
          <a:xfrm>
            <a:off x="457200" y="214313"/>
            <a:ext cx="3008313" cy="2643187"/>
          </a:xfrm>
        </p:spPr>
        <p:txBody>
          <a:bodyPr/>
          <a:lstStyle/>
          <a:p>
            <a:r>
              <a:rPr lang="ru-RU" sz="1600" smtClean="0">
                <a:latin typeface="Times New Roman" pitchFamily="18" charset="0"/>
                <a:cs typeface="Times New Roman" pitchFamily="18" charset="0"/>
              </a:rPr>
              <a:t>Жизнь насельников Валаамского монастыря всегда была сродни подвигу. Расположенный на границе России и Швеции, монастырь неоднократно подвергался нападениям и разорениям. Однако валаамские монахи, следуя Господней заповеди, никогда не брали в руки оружия, обрекая себя на изгнание или принимая мученическую кончину. </a:t>
            </a:r>
          </a:p>
        </p:txBody>
      </p:sp>
      <p:sp>
        <p:nvSpPr>
          <p:cNvPr id="18435" name="Содержимое 2"/>
          <p:cNvSpPr>
            <a:spLocks noGrp="1"/>
          </p:cNvSpPr>
          <p:nvPr>
            <p:ph sz="half" idx="1"/>
          </p:nvPr>
        </p:nvSpPr>
        <p:spPr>
          <a:xfrm flipH="1" flipV="1">
            <a:off x="8929688" y="6572250"/>
            <a:ext cx="642937" cy="1000125"/>
          </a:xfrm>
        </p:spPr>
        <p:txBody>
          <a:bodyPr/>
          <a:lstStyle/>
          <a:p>
            <a:endParaRPr lang="ru-RU" smtClean="0"/>
          </a:p>
        </p:txBody>
      </p:sp>
      <p:pic>
        <p:nvPicPr>
          <p:cNvPr id="2" name="Picture 2" descr="Валаам-жемчужина русского севера. Обсуждение на LiveInternet - Российский Сервис Онлайн-Дневников"/>
          <p:cNvPicPr>
            <a:picLocks noChangeAspect="1" noChangeArrowheads="1"/>
          </p:cNvPicPr>
          <p:nvPr/>
        </p:nvPicPr>
        <p:blipFill>
          <a:blip r:embed="rId2"/>
          <a:srcRect/>
          <a:stretch>
            <a:fillRect/>
          </a:stretch>
        </p:blipFill>
        <p:spPr bwMode="auto">
          <a:xfrm>
            <a:off x="4286248" y="285728"/>
            <a:ext cx="4139618"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6" name="Picture 4" descr="verba1501 Валаамские скиты"/>
          <p:cNvPicPr>
            <a:picLocks noChangeAspect="1" noChangeArrowheads="1"/>
          </p:cNvPicPr>
          <p:nvPr/>
        </p:nvPicPr>
        <p:blipFill>
          <a:blip r:embed="rId3"/>
          <a:srcRect/>
          <a:stretch>
            <a:fillRect/>
          </a:stretch>
        </p:blipFill>
        <p:spPr bwMode="auto">
          <a:xfrm>
            <a:off x="285720" y="3000372"/>
            <a:ext cx="4856158" cy="3535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par>
                                <p:cTn id="10" presetID="29" presetClass="entr" presetSubtype="0" fill="hold" nodeType="withEffect">
                                  <p:stCondLst>
                                    <p:cond delay="0"/>
                                  </p:stCondLst>
                                  <p:childTnLst>
                                    <p:set>
                                      <p:cBhvr>
                                        <p:cTn id="11" dur="1" fill="hold">
                                          <p:stCondLst>
                                            <p:cond delay="0"/>
                                          </p:stCondLst>
                                        </p:cTn>
                                        <p:tgtEl>
                                          <p:spTgt spid="18436"/>
                                        </p:tgtEl>
                                        <p:attrNameLst>
                                          <p:attrName>style.visibility</p:attrName>
                                        </p:attrNameLst>
                                      </p:cBhvr>
                                      <p:to>
                                        <p:strVal val="visible"/>
                                      </p:to>
                                    </p:set>
                                    <p:anim calcmode="lin" valueType="num">
                                      <p:cBhvr>
                                        <p:cTn id="12" dur="2000" fill="hold"/>
                                        <p:tgtEl>
                                          <p:spTgt spid="18436"/>
                                        </p:tgtEl>
                                        <p:attrNameLst>
                                          <p:attrName>ppt_x</p:attrName>
                                        </p:attrNameLst>
                                      </p:cBhvr>
                                      <p:tavLst>
                                        <p:tav tm="0">
                                          <p:val>
                                            <p:strVal val="#ppt_x-.2"/>
                                          </p:val>
                                        </p:tav>
                                        <p:tav tm="100000">
                                          <p:val>
                                            <p:strVal val="#ppt_x"/>
                                          </p:val>
                                        </p:tav>
                                      </p:tavLst>
                                    </p:anim>
                                    <p:anim calcmode="lin" valueType="num">
                                      <p:cBhvr>
                                        <p:cTn id="13" dur="2000" fill="hold"/>
                                        <p:tgtEl>
                                          <p:spTgt spid="18436"/>
                                        </p:tgtEl>
                                        <p:attrNameLst>
                                          <p:attrName>ppt_y</p:attrName>
                                        </p:attrNameLst>
                                      </p:cBhvr>
                                      <p:tavLst>
                                        <p:tav tm="0">
                                          <p:val>
                                            <p:strVal val="#ppt_y"/>
                                          </p:val>
                                        </p:tav>
                                        <p:tav tm="100000">
                                          <p:val>
                                            <p:strVal val="#ppt_y"/>
                                          </p:val>
                                        </p:tav>
                                      </p:tavLst>
                                    </p:anim>
                                    <p:animEffect transition="in" filter="wipe(right)" prLst="gradientSize: 0.1">
                                      <p:cBhvr>
                                        <p:cTn id="14"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457200" y="3214688"/>
            <a:ext cx="3614738" cy="3143250"/>
          </a:xfrm>
        </p:spPr>
        <p:txBody>
          <a:bodyPr/>
          <a:lstStyle/>
          <a:p>
            <a:r>
              <a:rPr lang="ru-RU" b="0" smtClean="0">
                <a:solidFill>
                  <a:schemeClr val="tx1"/>
                </a:solidFill>
                <a:latin typeface="Times New Roman" pitchFamily="18" charset="0"/>
                <a:cs typeface="Times New Roman" pitchFamily="18" charset="0"/>
              </a:rPr>
              <a:t>Здесь находили покой и духовное утешение как простые богомольцы, так и знаменитые ученые, художники, писатели, музыканты. Среди них были живописцы Шишкин, Васильев, Куинджи, писатели и поэты Лесков, Тютчев, Шмелев, Зайцев, композиторы Чайковский и Глазунов, ученые Миклухо-Маклай, Менделеев и др.</a:t>
            </a:r>
          </a:p>
        </p:txBody>
      </p:sp>
      <p:sp>
        <p:nvSpPr>
          <p:cNvPr id="19458" name="Текст 3"/>
          <p:cNvSpPr>
            <a:spLocks noGrp="1"/>
          </p:cNvSpPr>
          <p:nvPr>
            <p:ph type="body" idx="2"/>
          </p:nvPr>
        </p:nvSpPr>
        <p:spPr>
          <a:xfrm flipH="1">
            <a:off x="5143500" y="214313"/>
            <a:ext cx="3857625" cy="2500312"/>
          </a:xfrm>
        </p:spPr>
        <p:txBody>
          <a:bodyPr/>
          <a:lstStyle/>
          <a:p>
            <a:r>
              <a:rPr lang="ru-RU" sz="1800" smtClean="0">
                <a:latin typeface="Times New Roman" pitchFamily="18" charset="0"/>
                <a:cs typeface="Times New Roman" pitchFamily="18" charset="0"/>
              </a:rPr>
              <a:t>Слава о высокой духовной жизни обители, удивительная природа острова, красота и строгость монастырских богослужений привлекали на Валаам множество паломников. Валаам посещали Императоры Александр I и Александр II, другие члены императорской фамилии</a:t>
            </a:r>
            <a:r>
              <a:rPr lang="ru-RU" sz="1800" smtClean="0"/>
              <a:t>.</a:t>
            </a:r>
          </a:p>
        </p:txBody>
      </p:sp>
      <p:sp>
        <p:nvSpPr>
          <p:cNvPr id="19459" name="Содержимое 2"/>
          <p:cNvSpPr>
            <a:spLocks noGrp="1"/>
          </p:cNvSpPr>
          <p:nvPr>
            <p:ph sz="half" idx="1"/>
          </p:nvPr>
        </p:nvSpPr>
        <p:spPr>
          <a:xfrm flipH="1" flipV="1">
            <a:off x="9144000" y="6643688"/>
            <a:ext cx="785813" cy="928687"/>
          </a:xfrm>
        </p:spPr>
        <p:txBody>
          <a:bodyPr/>
          <a:lstStyle/>
          <a:p>
            <a:endParaRPr lang="ru-RU" smtClean="0"/>
          </a:p>
        </p:txBody>
      </p:sp>
      <p:pic>
        <p:nvPicPr>
          <p:cNvPr id="17410" name="Picture 2" descr="Валаамский монастырь - Валаамский монастырь - Туристическая фотогалерея"/>
          <p:cNvPicPr>
            <a:picLocks noChangeAspect="1" noChangeArrowheads="1"/>
          </p:cNvPicPr>
          <p:nvPr/>
        </p:nvPicPr>
        <p:blipFill>
          <a:blip r:embed="rId2"/>
          <a:srcRect/>
          <a:stretch>
            <a:fillRect/>
          </a:stretch>
        </p:blipFill>
        <p:spPr bwMode="auto">
          <a:xfrm>
            <a:off x="357158" y="214290"/>
            <a:ext cx="4027963"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2" name="Picture 4" descr="Как устроен храм: паперть и притвор / Азы православия / Suzdeno.ru"/>
          <p:cNvPicPr>
            <a:picLocks noChangeAspect="1" noChangeArrowheads="1"/>
          </p:cNvPicPr>
          <p:nvPr/>
        </p:nvPicPr>
        <p:blipFill>
          <a:blip r:embed="rId3"/>
          <a:srcRect/>
          <a:stretch>
            <a:fillRect/>
          </a:stretch>
        </p:blipFill>
        <p:spPr bwMode="auto">
          <a:xfrm>
            <a:off x="4071934" y="3143248"/>
            <a:ext cx="4714908" cy="3536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2000" fill="hold"/>
                                        <p:tgtEl>
                                          <p:spTgt spid="17410"/>
                                        </p:tgtEl>
                                        <p:attrNameLst>
                                          <p:attrName>ppt_x</p:attrName>
                                        </p:attrNameLst>
                                      </p:cBhvr>
                                      <p:tavLst>
                                        <p:tav tm="0">
                                          <p:val>
                                            <p:strVal val="#ppt_x-.2"/>
                                          </p:val>
                                        </p:tav>
                                        <p:tav tm="100000">
                                          <p:val>
                                            <p:strVal val="#ppt_x"/>
                                          </p:val>
                                        </p:tav>
                                      </p:tavLst>
                                    </p:anim>
                                    <p:anim calcmode="lin" valueType="num">
                                      <p:cBhvr>
                                        <p:cTn id="8" dur="2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2000"/>
                                        <p:tgtEl>
                                          <p:spTgt spid="17410"/>
                                        </p:tgtEl>
                                      </p:cBhvr>
                                    </p:animEffect>
                                  </p:childTnLst>
                                </p:cTn>
                              </p:par>
                              <p:par>
                                <p:cTn id="10" presetID="29" presetClass="entr" presetSubtype="0" fill="hold" nodeType="withEffect">
                                  <p:stCondLst>
                                    <p:cond delay="0"/>
                                  </p:stCondLst>
                                  <p:childTnLst>
                                    <p:set>
                                      <p:cBhvr>
                                        <p:cTn id="11" dur="1" fill="hold">
                                          <p:stCondLst>
                                            <p:cond delay="0"/>
                                          </p:stCondLst>
                                        </p:cTn>
                                        <p:tgtEl>
                                          <p:spTgt spid="17412"/>
                                        </p:tgtEl>
                                        <p:attrNameLst>
                                          <p:attrName>style.visibility</p:attrName>
                                        </p:attrNameLst>
                                      </p:cBhvr>
                                      <p:to>
                                        <p:strVal val="visible"/>
                                      </p:to>
                                    </p:set>
                                    <p:anim calcmode="lin" valueType="num">
                                      <p:cBhvr>
                                        <p:cTn id="12" dur="2000" fill="hold"/>
                                        <p:tgtEl>
                                          <p:spTgt spid="17412"/>
                                        </p:tgtEl>
                                        <p:attrNameLst>
                                          <p:attrName>ppt_x</p:attrName>
                                        </p:attrNameLst>
                                      </p:cBhvr>
                                      <p:tavLst>
                                        <p:tav tm="0">
                                          <p:val>
                                            <p:strVal val="#ppt_x-.2"/>
                                          </p:val>
                                        </p:tav>
                                        <p:tav tm="100000">
                                          <p:val>
                                            <p:strVal val="#ppt_x"/>
                                          </p:val>
                                        </p:tav>
                                      </p:tavLst>
                                    </p:anim>
                                    <p:anim calcmode="lin" valueType="num">
                                      <p:cBhvr>
                                        <p:cTn id="13" dur="2000" fill="hold"/>
                                        <p:tgtEl>
                                          <p:spTgt spid="17412"/>
                                        </p:tgtEl>
                                        <p:attrNameLst>
                                          <p:attrName>ppt_y</p:attrName>
                                        </p:attrNameLst>
                                      </p:cBhvr>
                                      <p:tavLst>
                                        <p:tav tm="0">
                                          <p:val>
                                            <p:strVal val="#ppt_y"/>
                                          </p:val>
                                        </p:tav>
                                        <p:tav tm="100000">
                                          <p:val>
                                            <p:strVal val="#ppt_y"/>
                                          </p:val>
                                        </p:tav>
                                      </p:tavLst>
                                    </p:anim>
                                    <p:animEffect transition="in" filter="wipe(right)" prLst="gradientSize: 0.1">
                                      <p:cBhvr>
                                        <p:cTn id="14"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flipH="1">
            <a:off x="411163" y="714375"/>
            <a:ext cx="46037" cy="720725"/>
          </a:xfrm>
        </p:spPr>
        <p:txBody>
          <a:bodyPr/>
          <a:lstStyle/>
          <a:p>
            <a:endParaRPr lang="ru-RU" b="0" smtClean="0">
              <a:solidFill>
                <a:schemeClr val="tx1"/>
              </a:solidFill>
            </a:endParaRPr>
          </a:p>
        </p:txBody>
      </p:sp>
      <p:sp>
        <p:nvSpPr>
          <p:cNvPr id="20482" name="Текст 3"/>
          <p:cNvSpPr>
            <a:spLocks noGrp="1"/>
          </p:cNvSpPr>
          <p:nvPr>
            <p:ph type="body" idx="2"/>
          </p:nvPr>
        </p:nvSpPr>
        <p:spPr>
          <a:xfrm>
            <a:off x="457200" y="357188"/>
            <a:ext cx="8186738" cy="1428750"/>
          </a:xfrm>
        </p:spPr>
        <p:txBody>
          <a:bodyPr/>
          <a:lstStyle/>
          <a:p>
            <a:r>
              <a:rPr lang="ru-RU" sz="1800" smtClean="0"/>
              <a:t>На Валааме Налажена работа молочной фермы, пекарни, форелевого хозяйства, автопарка. Монастырский флот насчитывает семь пассажирских и четыре грузовых теплохода. Приводятся в порядок монастырские сады, пахотные угодья и покосы.</a:t>
            </a:r>
          </a:p>
        </p:txBody>
      </p:sp>
      <p:sp>
        <p:nvSpPr>
          <p:cNvPr id="3" name="Содержимое 2"/>
          <p:cNvSpPr>
            <a:spLocks noGrp="1"/>
          </p:cNvSpPr>
          <p:nvPr>
            <p:ph sz="half" idx="1"/>
          </p:nvPr>
        </p:nvSpPr>
        <p:spPr>
          <a:xfrm flipH="1" flipV="1">
            <a:off x="8686800" y="6126163"/>
            <a:ext cx="46038" cy="88900"/>
          </a:xfrm>
        </p:spPr>
        <p:txBody>
          <a:bodyPr>
            <a:normAutofit fontScale="25000" lnSpcReduction="20000"/>
          </a:bodyPr>
          <a:lstStyle/>
          <a:p>
            <a:pPr marL="420624" indent="-384048" fontAlgn="auto">
              <a:spcAft>
                <a:spcPts val="0"/>
              </a:spcAft>
              <a:buFont typeface="Wingdings 2"/>
              <a:buChar char=""/>
              <a:defRPr/>
            </a:pPr>
            <a:endParaRPr lang="ru-RU" dirty="0"/>
          </a:p>
        </p:txBody>
      </p:sp>
      <p:pic>
        <p:nvPicPr>
          <p:cNvPr id="19458" name="Picture 2" descr="Фотографии :: Павел Козионов"/>
          <p:cNvPicPr>
            <a:picLocks noChangeAspect="1" noChangeArrowheads="1"/>
          </p:cNvPicPr>
          <p:nvPr/>
        </p:nvPicPr>
        <p:blipFill>
          <a:blip r:embed="rId2"/>
          <a:srcRect/>
          <a:stretch>
            <a:fillRect/>
          </a:stretch>
        </p:blipFill>
        <p:spPr bwMode="auto">
          <a:xfrm>
            <a:off x="2214546" y="1857364"/>
            <a:ext cx="6667500" cy="4438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2000" fill="hold"/>
                                        <p:tgtEl>
                                          <p:spTgt spid="19458"/>
                                        </p:tgtEl>
                                        <p:attrNameLst>
                                          <p:attrName>ppt_x</p:attrName>
                                        </p:attrNameLst>
                                      </p:cBhvr>
                                      <p:tavLst>
                                        <p:tav tm="0">
                                          <p:val>
                                            <p:strVal val="#ppt_x-.2"/>
                                          </p:val>
                                        </p:tav>
                                        <p:tav tm="100000">
                                          <p:val>
                                            <p:strVal val="#ppt_x"/>
                                          </p:val>
                                        </p:tav>
                                      </p:tavLst>
                                    </p:anim>
                                    <p:anim calcmode="lin" valueType="num">
                                      <p:cBhvr>
                                        <p:cTn id="8" dur="2000" fill="hold"/>
                                        <p:tgtEl>
                                          <p:spTgt spid="19458"/>
                                        </p:tgtEl>
                                        <p:attrNameLst>
                                          <p:attrName>ppt_y</p:attrName>
                                        </p:attrNameLst>
                                      </p:cBhvr>
                                      <p:tavLst>
                                        <p:tav tm="0">
                                          <p:val>
                                            <p:strVal val="#ppt_y"/>
                                          </p:val>
                                        </p:tav>
                                        <p:tav tm="100000">
                                          <p:val>
                                            <p:strVal val="#ppt_y"/>
                                          </p:val>
                                        </p:tav>
                                      </p:tavLst>
                                    </p:anim>
                                    <p:animEffect transition="in" filter="wipe(right)" prLst="gradientSize: 0.1">
                                      <p:cBhvr>
                                        <p:cTn id="9"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411163" y="273050"/>
            <a:ext cx="46037" cy="84138"/>
          </a:xfrm>
        </p:spPr>
        <p:txBody>
          <a:bodyPr>
            <a:normAutofit fontScale="90000"/>
          </a:bodyPr>
          <a:lstStyle/>
          <a:p>
            <a:pPr fontAlgn="auto">
              <a:spcAft>
                <a:spcPts val="0"/>
              </a:spcAft>
              <a:defRPr/>
            </a:pPr>
            <a:endParaRPr lang="ru-RU" b="0" dirty="0">
              <a:solidFill>
                <a:schemeClr val="tx1"/>
              </a:solidFill>
            </a:endParaRPr>
          </a:p>
        </p:txBody>
      </p:sp>
      <p:sp>
        <p:nvSpPr>
          <p:cNvPr id="21506" name="Текст 3"/>
          <p:cNvSpPr>
            <a:spLocks noGrp="1"/>
          </p:cNvSpPr>
          <p:nvPr>
            <p:ph type="body" idx="2"/>
          </p:nvPr>
        </p:nvSpPr>
        <p:spPr>
          <a:xfrm>
            <a:off x="5286375" y="428625"/>
            <a:ext cx="3500438" cy="4572000"/>
          </a:xfrm>
        </p:spPr>
        <p:txBody>
          <a:bodyPr/>
          <a:lstStyle/>
          <a:p>
            <a:r>
              <a:rPr lang="ru-RU" sz="1800" smtClean="0">
                <a:latin typeface="Times New Roman" pitchFamily="18" charset="0"/>
                <a:cs typeface="Times New Roman" pitchFamily="18" charset="0"/>
              </a:rPr>
              <a:t>Неизменной остается любовь православных паломников к Валаамской обители. Согласно Уставу монастыря, период приема гостей на Валааме совпадает с навигацией на Ладоге - с мая по ноябрь. Дни своих главных праздников: Преподобных Сергия и Германа Валаамских Чудотворцев (11 июля и 24 сентября), Преображения Господня (19 августа), в особенности при посещении обители Святейшим Патриархом, монастырь встречает с наибольшей торжественностью.</a:t>
            </a:r>
          </a:p>
        </p:txBody>
      </p:sp>
      <p:sp>
        <p:nvSpPr>
          <p:cNvPr id="3" name="Содержимое 2"/>
          <p:cNvSpPr>
            <a:spLocks noGrp="1"/>
          </p:cNvSpPr>
          <p:nvPr>
            <p:ph sz="half" idx="1"/>
          </p:nvPr>
        </p:nvSpPr>
        <p:spPr>
          <a:xfrm flipH="1" flipV="1">
            <a:off x="8686800" y="6126163"/>
            <a:ext cx="46038" cy="46037"/>
          </a:xfrm>
        </p:spPr>
        <p:txBody>
          <a:bodyPr>
            <a:normAutofit fontScale="25000" lnSpcReduction="20000"/>
          </a:bodyPr>
          <a:lstStyle/>
          <a:p>
            <a:pPr marL="420624" indent="-384048" fontAlgn="auto">
              <a:spcAft>
                <a:spcPts val="0"/>
              </a:spcAft>
              <a:buFont typeface="Wingdings 2"/>
              <a:buChar char=""/>
              <a:defRPr/>
            </a:pPr>
            <a:endParaRPr lang="ru-RU" dirty="0"/>
          </a:p>
        </p:txBody>
      </p:sp>
      <p:pic>
        <p:nvPicPr>
          <p:cNvPr id="20482" name="Picture 2" descr="Фотографии :: Сергей Компанийченко"/>
          <p:cNvPicPr>
            <a:picLocks noChangeAspect="1" noChangeArrowheads="1"/>
          </p:cNvPicPr>
          <p:nvPr/>
        </p:nvPicPr>
        <p:blipFill>
          <a:blip r:embed="rId2"/>
          <a:srcRect/>
          <a:stretch>
            <a:fillRect/>
          </a:stretch>
        </p:blipFill>
        <p:spPr bwMode="auto">
          <a:xfrm>
            <a:off x="214282" y="1071546"/>
            <a:ext cx="4953000" cy="4953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2000" fill="hold"/>
                                        <p:tgtEl>
                                          <p:spTgt spid="20482"/>
                                        </p:tgtEl>
                                        <p:attrNameLst>
                                          <p:attrName>ppt_x</p:attrName>
                                        </p:attrNameLst>
                                      </p:cBhvr>
                                      <p:tavLst>
                                        <p:tav tm="0">
                                          <p:val>
                                            <p:strVal val="#ppt_x-.2"/>
                                          </p:val>
                                        </p:tav>
                                        <p:tav tm="100000">
                                          <p:val>
                                            <p:strVal val="#ppt_x"/>
                                          </p:val>
                                        </p:tav>
                                      </p:tavLst>
                                    </p:anim>
                                    <p:anim calcmode="lin" valueType="num">
                                      <p:cBhvr>
                                        <p:cTn id="8" dur="2000" fill="hold"/>
                                        <p:tgtEl>
                                          <p:spTgt spid="2048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46038" cy="46038"/>
          </a:xfrm>
        </p:spPr>
        <p:txBody>
          <a:bodyPr>
            <a:normAutofit fontScale="90000"/>
          </a:bodyPr>
          <a:lstStyle/>
          <a:p>
            <a:pPr fontAlgn="auto">
              <a:spcAft>
                <a:spcPts val="0"/>
              </a:spcAft>
              <a:defRPr/>
            </a:pPr>
            <a:endParaRPr lang="ru-RU" b="0" dirty="0">
              <a:solidFill>
                <a:schemeClr val="tx1"/>
              </a:solidFill>
            </a:endParaRPr>
          </a:p>
        </p:txBody>
      </p:sp>
      <p:sp>
        <p:nvSpPr>
          <p:cNvPr id="22530" name="Текст 3"/>
          <p:cNvSpPr>
            <a:spLocks noGrp="1"/>
          </p:cNvSpPr>
          <p:nvPr>
            <p:ph type="body" idx="2"/>
          </p:nvPr>
        </p:nvSpPr>
        <p:spPr>
          <a:xfrm>
            <a:off x="428625" y="571500"/>
            <a:ext cx="3257550" cy="3714750"/>
          </a:xfrm>
        </p:spPr>
        <p:txBody>
          <a:bodyPr/>
          <a:lstStyle/>
          <a:p>
            <a:r>
              <a:rPr lang="ru-RU" sz="1800" smtClean="0">
                <a:latin typeface="Times New Roman" pitchFamily="18" charset="0"/>
                <a:cs typeface="Times New Roman" pitchFamily="18" charset="0"/>
              </a:rPr>
              <a:t>На Валааме Гостей размещают в 3 гостиницах («Зимней» и «Летней», расположенных в зданиях исторических гостиниц обители, и «Игуменской», обустроенной в кельях наружного каре), а также в уютном паломническом общежитии. Летняя гостиница была введена в эксплуатацию в 2011 году, это новая современная гостиница с домовым храмом святых равноапостольных Кирилла и Мефодия.</a:t>
            </a:r>
          </a:p>
        </p:txBody>
      </p:sp>
      <p:sp>
        <p:nvSpPr>
          <p:cNvPr id="3" name="Содержимое 2"/>
          <p:cNvSpPr>
            <a:spLocks noGrp="1"/>
          </p:cNvSpPr>
          <p:nvPr>
            <p:ph sz="half" idx="1"/>
          </p:nvPr>
        </p:nvSpPr>
        <p:spPr>
          <a:xfrm flipV="1">
            <a:off x="8640763" y="6126163"/>
            <a:ext cx="46037" cy="88900"/>
          </a:xfrm>
        </p:spPr>
        <p:txBody>
          <a:bodyPr>
            <a:normAutofit fontScale="25000" lnSpcReduction="20000"/>
          </a:bodyPr>
          <a:lstStyle/>
          <a:p>
            <a:pPr marL="420624" indent="-384048" fontAlgn="auto">
              <a:spcAft>
                <a:spcPts val="0"/>
              </a:spcAft>
              <a:buFont typeface="Wingdings 2"/>
              <a:buChar char=""/>
              <a:defRPr/>
            </a:pPr>
            <a:endParaRPr lang="ru-RU" dirty="0"/>
          </a:p>
        </p:txBody>
      </p:sp>
      <p:pic>
        <p:nvPicPr>
          <p:cNvPr id="21506" name="Picture 2" descr="Библиотека изображений &quot;РИА Новости&quot;"/>
          <p:cNvPicPr>
            <a:picLocks noChangeAspect="1" noChangeArrowheads="1"/>
          </p:cNvPicPr>
          <p:nvPr/>
        </p:nvPicPr>
        <p:blipFill>
          <a:blip r:embed="rId2"/>
          <a:srcRect/>
          <a:stretch>
            <a:fillRect/>
          </a:stretch>
        </p:blipFill>
        <p:spPr bwMode="auto">
          <a:xfrm>
            <a:off x="3786182" y="1928802"/>
            <a:ext cx="5156124" cy="342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2000" fill="hold"/>
                                        <p:tgtEl>
                                          <p:spTgt spid="21506"/>
                                        </p:tgtEl>
                                        <p:attrNameLst>
                                          <p:attrName>ppt_x</p:attrName>
                                        </p:attrNameLst>
                                      </p:cBhvr>
                                      <p:tavLst>
                                        <p:tav tm="0">
                                          <p:val>
                                            <p:strVal val="#ppt_x-.2"/>
                                          </p:val>
                                        </p:tav>
                                        <p:tav tm="100000">
                                          <p:val>
                                            <p:strVal val="#ppt_x"/>
                                          </p:val>
                                        </p:tav>
                                      </p:tavLst>
                                    </p:anim>
                                    <p:anim calcmode="lin" valueType="num">
                                      <p:cBhvr>
                                        <p:cTn id="8" dur="2000" fill="hold"/>
                                        <p:tgtEl>
                                          <p:spTgt spid="21506"/>
                                        </p:tgtEl>
                                        <p:attrNameLst>
                                          <p:attrName>ppt_y</p:attrName>
                                        </p:attrNameLst>
                                      </p:cBhvr>
                                      <p:tavLst>
                                        <p:tav tm="0">
                                          <p:val>
                                            <p:strVal val="#ppt_y"/>
                                          </p:val>
                                        </p:tav>
                                        <p:tav tm="100000">
                                          <p:val>
                                            <p:strVal val="#ppt_y"/>
                                          </p:val>
                                        </p:tav>
                                      </p:tavLst>
                                    </p:anim>
                                    <p:animEffect transition="in" filter="wipe(right)" prLst="gradientSize: 0.1">
                                      <p:cBhvr>
                                        <p:cTn id="9"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хническ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148</TotalTime>
  <Words>543</Words>
  <Application>Microsoft Office PowerPoint</Application>
  <PresentationFormat>On-screen Show (4:3)</PresentationFormat>
  <Paragraphs>17</Paragraphs>
  <Slides>10</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5</vt:i4>
      </vt:variant>
      <vt:variant>
        <vt:lpstr>Заголовки слайдов</vt:lpstr>
      </vt:variant>
      <vt:variant>
        <vt:i4>10</vt:i4>
      </vt:variant>
    </vt:vector>
  </HeadingPairs>
  <TitlesOfParts>
    <vt:vector size="20" baseType="lpstr">
      <vt:lpstr>Arial</vt:lpstr>
      <vt:lpstr>Franklin Gothic Book</vt:lpstr>
      <vt:lpstr>Wingdings 2</vt:lpstr>
      <vt:lpstr>Calibri</vt:lpstr>
      <vt:lpstr>Times New Roman</vt:lpstr>
      <vt:lpstr>Техническая</vt:lpstr>
      <vt:lpstr>Техническая</vt:lpstr>
      <vt:lpstr>Техническая</vt:lpstr>
      <vt:lpstr>Техническая</vt:lpstr>
      <vt:lpstr>Техническая</vt:lpstr>
      <vt:lpstr>Слайд 1</vt:lpstr>
      <vt:lpstr>Слайд 2</vt:lpstr>
      <vt:lpstr>Дата начала нового возрождения Валаамского монастыря известна. 14 декабря 1989 года четыре иеромонаха и два послушника первыми из нынешней братии ступили на заснеженный берег Никоновской бухты спустя почти 50 лет после исхода монахов с острова.</vt:lpstr>
      <vt:lpstr>Слайд 4</vt:lpstr>
      <vt:lpstr>В начале XVII века монастырь был полностью разрушен, а валаамские земли на 100 лет отошли к Швеции. Но в конце Северной войны обитель вновь возродилась, достигнув своего наивысшего расцвета к середине XIX века.</vt:lpstr>
      <vt:lpstr>Здесь находили покой и духовное утешение как простые богомольцы, так и знаменитые ученые, художники, писатели, музыканты. Среди них были живописцы Шишкин, Васильев, Куинджи, писатели и поэты Лесков, Тютчев, Шмелев, Зайцев, композиторы Чайковский и Глазунов, ученые Миклухо-Маклай, Менделеев и др.</vt:lpstr>
      <vt:lpstr>Слайд 7</vt:lpstr>
      <vt:lpstr>Слайд 8</vt:lpstr>
      <vt:lpstr>Слайд 9</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Валаамский монастырь</dc:title>
  <dc:creator>Den</dc:creator>
  <cp:lastModifiedBy>климанская</cp:lastModifiedBy>
  <cp:revision>13</cp:revision>
  <dcterms:created xsi:type="dcterms:W3CDTF">2015-02-04T16:21:23Z</dcterms:created>
  <dcterms:modified xsi:type="dcterms:W3CDTF">2015-02-09T13:24:26Z</dcterms:modified>
</cp:coreProperties>
</file>